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8AC99896-4D39-5742-ADF9-60F97203BA5A}" type="datetimeFigureOut">
              <a:rPr lang="en-US" smtClean="0"/>
              <a:t>10/21/12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216D5A-88BC-B84F-B4BB-2B61FF0B39D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NoTE</a:t>
            </a:r>
            <a:r>
              <a:rPr lang="en-US" dirty="0" smtClean="0"/>
              <a:t> CARDS ARE YOUR FRIEND!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How note cards can help you organize your research and simplify your life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Machine for web pages</a:t>
            </a:r>
            <a:endParaRPr lang="en-US" dirty="0"/>
          </a:p>
        </p:txBody>
      </p:sp>
      <p:pic>
        <p:nvPicPr>
          <p:cNvPr id="4" name="Picture 3" descr="Screen shot 2012-10-17 at 10.28.49 PM.png"/>
          <p:cNvPicPr>
            <a:picLocks noGrp="1" noChangeAspect="1"/>
          </p:cNvPicPr>
          <p:nvPr/>
        </p:nvPicPr>
        <p:blipFill>
          <a:blip r:embed="rId2"/>
          <a:srcRect l="-26177" r="-26177"/>
          <a:stretch>
            <a:fillRect/>
          </a:stretch>
        </p:blipFill>
        <p:spPr>
          <a:xfrm>
            <a:off x="691967" y="2178066"/>
            <a:ext cx="6970059" cy="3977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508"/>
            <a:ext cx="8229600" cy="646529"/>
          </a:xfrm>
        </p:spPr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USE CITATION MACHINE AND FIND THE FORMAT FOR YOUR SOURCE </a:t>
            </a:r>
            <a:r>
              <a:rPr lang="en-US" sz="1800" u="sng" dirty="0" smtClean="0"/>
              <a:t>BEFORE</a:t>
            </a:r>
            <a:r>
              <a:rPr lang="en-US" sz="1800" dirty="0" smtClean="0"/>
              <a:t> YOU WRITE IT DOWN ON YOUR REFERENCE CARD</a:t>
            </a:r>
            <a:r>
              <a:rPr lang="en-US" sz="1800" dirty="0" smtClean="0"/>
              <a:t> </a:t>
            </a:r>
          </a:p>
          <a:p>
            <a:endParaRPr lang="en-US" sz="1800" dirty="0" smtClean="0"/>
          </a:p>
          <a:p>
            <a:r>
              <a:rPr lang="en-US" sz="2000" dirty="0" smtClean="0"/>
              <a:t>Using a different colored index card or a highlighter is a great way to organize your work.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Write each of your sources on a note card.  Write a number in the right hand corner for each source. </a:t>
            </a:r>
          </a:p>
          <a:p>
            <a:r>
              <a:rPr lang="en-US" sz="2000" dirty="0" smtClean="0"/>
              <a:t>Use only one note card per source. </a:t>
            </a:r>
          </a:p>
          <a:p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239254"/>
          <a:ext cx="4038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236706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          1</a:t>
                      </a:r>
                    </a:p>
                    <a:p>
                      <a:r>
                        <a:rPr lang="en-US" dirty="0" smtClean="0"/>
                        <a:t>  </a:t>
                      </a:r>
                      <a:r>
                        <a:rPr lang="en-US" sz="1800" baseline="0" dirty="0" smtClean="0"/>
                        <a:t>Resource cards: (your citations)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Day, R.A. (2001) How to write &amp;</a:t>
                      </a:r>
                    </a:p>
                    <a:p>
                      <a:r>
                        <a:rPr lang="en-US" sz="1800" baseline="0" dirty="0" smtClean="0"/>
                        <a:t>           publish a scientific paper (4</a:t>
                      </a:r>
                      <a:r>
                        <a:rPr lang="en-US" sz="1800" baseline="30000" dirty="0" smtClean="0"/>
                        <a:t>th</a:t>
                      </a:r>
                      <a:r>
                        <a:rPr lang="en-US" sz="1800" baseline="0" dirty="0" smtClean="0"/>
                        <a:t> ed.)         </a:t>
                      </a:r>
                    </a:p>
                    <a:p>
                      <a:r>
                        <a:rPr lang="en-US" sz="1800" baseline="0" dirty="0" smtClean="0"/>
                        <a:t>           Phoenix, AZ: The Oryx Press.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(You should have 6 of these cards, one for each source) </a:t>
                      </a:r>
                      <a:endParaRPr lang="en-US" dirty="0"/>
                    </a:p>
                  </a:txBody>
                  <a:tcPr/>
                </a:tc>
              </a:tr>
              <a:tr h="2367060">
                <a:tc>
                  <a:txBody>
                    <a:bodyPr/>
                    <a:lstStyle/>
                    <a:p>
                      <a:r>
                        <a:rPr lang="en-US" dirty="0" smtClean="0"/>
                        <a:t>Note cards:                                                          1</a:t>
                      </a:r>
                    </a:p>
                    <a:p>
                      <a:r>
                        <a:rPr lang="en-US" dirty="0" smtClean="0"/>
                        <a:t> - Information from the text</a:t>
                      </a:r>
                    </a:p>
                    <a:p>
                      <a:r>
                        <a:rPr lang="en-US" dirty="0" smtClean="0"/>
                        <a:t>- </a:t>
                      </a:r>
                      <a:r>
                        <a:rPr lang="en-US" dirty="0" smtClean="0"/>
                        <a:t> Key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facts and quotes from your source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Only includes</a:t>
                      </a:r>
                      <a:r>
                        <a:rPr lang="en-US" baseline="0" dirty="0" smtClean="0"/>
                        <a:t> information from one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 source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The numbers on the note card should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match the number on the resource card        where you found the information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 Include a page number so that it is easier to refer back to the information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Paraphrase (What?!?)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 </a:t>
            </a:r>
            <a:r>
              <a:rPr lang="en-US" b="1" dirty="0" smtClean="0"/>
              <a:t>paraphrase is...</a:t>
            </a:r>
            <a:endParaRPr lang="en-US" dirty="0" smtClean="0"/>
          </a:p>
          <a:p>
            <a:pPr lvl="0"/>
            <a:r>
              <a:rPr lang="en-US" dirty="0" smtClean="0"/>
              <a:t>your own</a:t>
            </a:r>
            <a:r>
              <a:rPr lang="en-US" dirty="0" smtClean="0"/>
              <a:t> interpretation </a:t>
            </a:r>
            <a:r>
              <a:rPr lang="en-US" dirty="0" smtClean="0"/>
              <a:t>of essential information and ideas expressed by someone else, </a:t>
            </a:r>
            <a:r>
              <a:rPr lang="en-US" u="sng" dirty="0" smtClean="0"/>
              <a:t>presented in a new way.</a:t>
            </a:r>
            <a:endParaRPr lang="en-US" u="sng" dirty="0" smtClean="0"/>
          </a:p>
          <a:p>
            <a:pPr lvl="0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one legitimate way </a:t>
            </a:r>
            <a:r>
              <a:rPr lang="en-US" sz="2400" dirty="0" smtClean="0"/>
              <a:t>(when accompanied by </a:t>
            </a:r>
            <a:r>
              <a:rPr lang="en-US" sz="2400" dirty="0" smtClean="0"/>
              <a:t>accurate documentation</a:t>
            </a:r>
            <a:r>
              <a:rPr lang="en-US" sz="2400" dirty="0" smtClean="0"/>
              <a:t>) </a:t>
            </a:r>
            <a:r>
              <a:rPr lang="en-US" dirty="0" smtClean="0"/>
              <a:t>to borrow from a source.</a:t>
            </a:r>
          </a:p>
          <a:p>
            <a:pPr lvl="0"/>
            <a:r>
              <a:rPr lang="en-US" dirty="0" smtClean="0"/>
              <a:t>a more detailed restatement than a summary, which focuses concisely on a single main idea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In-text citations must be used when you paraphrase.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6 Steps to Effective Paraphrasing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Reread the original passage until you understand its full meaning.</a:t>
            </a:r>
          </a:p>
          <a:p>
            <a:pPr lvl="0"/>
            <a:r>
              <a:rPr lang="en-US" dirty="0" smtClean="0"/>
              <a:t>Set the original aside, and write your paraphrase on a note card.</a:t>
            </a:r>
          </a:p>
          <a:p>
            <a:pPr lvl="0"/>
            <a:r>
              <a:rPr lang="en-US" dirty="0" smtClean="0"/>
              <a:t>Write down a few words below your paraphrase to remind you later how you plan on using this material. At the top of the note card, write a key word or phrase to indicate the subject of your paraphrase.</a:t>
            </a:r>
          </a:p>
          <a:p>
            <a:pPr lvl="0"/>
            <a:r>
              <a:rPr lang="en-US" dirty="0" smtClean="0"/>
              <a:t>Check your work with the original to make sure that your version accurately expresses all the essential information in a new way.</a:t>
            </a:r>
          </a:p>
          <a:p>
            <a:pPr lvl="0"/>
            <a:r>
              <a:rPr lang="en-US" dirty="0" smtClean="0"/>
              <a:t>Use quotation marks to identify any unique term or phraseology you have borrowed exactly from the source.</a:t>
            </a:r>
          </a:p>
          <a:p>
            <a:pPr lvl="0"/>
            <a:r>
              <a:rPr lang="en-US" dirty="0" smtClean="0"/>
              <a:t>Record the source (including the page) on your note card so that you can credit it easily if you decide to incorporate the material into your paper.</a:t>
            </a:r>
          </a:p>
          <a:p>
            <a:endParaRPr lang="en-US" dirty="0"/>
          </a:p>
        </p:txBody>
      </p:sp>
      <p:pic>
        <p:nvPicPr>
          <p:cNvPr id="7" name="Picture 6" descr="Screen shot 2012-10-17 at 10.26.23 PM.png"/>
          <p:cNvPicPr>
            <a:picLocks noGrp="1" noChangeAspect="1"/>
          </p:cNvPicPr>
          <p:nvPr/>
        </p:nvPicPr>
        <p:blipFill>
          <a:blip r:embed="rId2"/>
          <a:srcRect l="-36654" r="-36654"/>
          <a:stretch>
            <a:fillRect/>
          </a:stretch>
        </p:blipFill>
        <p:spPr>
          <a:xfrm>
            <a:off x="8477287" y="2041702"/>
            <a:ext cx="7917441" cy="465268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Quotations, Paraphrasing and Summarizing, OH MY!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 smtClean="0"/>
              <a:t>three ways of incorporating other writers' work into your own writing differ according to the closeness of your writing to the source writing.</a:t>
            </a:r>
          </a:p>
          <a:p>
            <a:r>
              <a:rPr lang="en-US" sz="2400" dirty="0" smtClean="0"/>
              <a:t> 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636" b="1" u="sng" dirty="0" smtClean="0"/>
              <a:t>Quotations</a:t>
            </a:r>
            <a:r>
              <a:rPr lang="en-US" sz="3636" dirty="0" smtClean="0"/>
              <a:t> </a:t>
            </a:r>
            <a:r>
              <a:rPr lang="en-US" dirty="0" smtClean="0"/>
              <a:t>must be identical to the original, using a narrow segment of the source. They must match the source document word for word and must be</a:t>
            </a:r>
            <a:r>
              <a:rPr lang="en-US" dirty="0" smtClean="0"/>
              <a:t> credited </a:t>
            </a:r>
            <a:r>
              <a:rPr lang="en-US" dirty="0" smtClean="0"/>
              <a:t>to the original author.</a:t>
            </a:r>
          </a:p>
          <a:p>
            <a:r>
              <a:rPr lang="en-US" sz="3636" b="1" u="sng" dirty="0" smtClean="0"/>
              <a:t>Paraphrasing</a:t>
            </a:r>
            <a:r>
              <a:rPr lang="en-US" dirty="0" smtClean="0"/>
              <a:t> involves putting a passage from source material into your own words. A paraphrase must also be</a:t>
            </a:r>
            <a:r>
              <a:rPr lang="en-US" dirty="0" smtClean="0"/>
              <a:t> credited </a:t>
            </a:r>
            <a:r>
              <a:rPr lang="en-US" dirty="0" smtClean="0"/>
              <a:t>to the original source. Paraphrased material is usually shorter than the original passage, taking a somewhat broader segment of the source and</a:t>
            </a:r>
            <a:r>
              <a:rPr lang="en-US" dirty="0" smtClean="0"/>
              <a:t> reducing </a:t>
            </a:r>
            <a:r>
              <a:rPr lang="en-US" dirty="0" smtClean="0"/>
              <a:t>it slightly.</a:t>
            </a:r>
          </a:p>
          <a:p>
            <a:r>
              <a:rPr lang="en-US" sz="3636" b="1" u="sng" dirty="0" smtClean="0"/>
              <a:t>Summarizing</a:t>
            </a:r>
            <a:r>
              <a:rPr lang="en-US" u="sng" dirty="0" smtClean="0"/>
              <a:t> </a:t>
            </a:r>
            <a:r>
              <a:rPr lang="en-US" dirty="0" smtClean="0"/>
              <a:t>involves putting the main </a:t>
            </a:r>
            <a:r>
              <a:rPr lang="en-US" dirty="0" err="1" smtClean="0"/>
              <a:t>idea(s</a:t>
            </a:r>
            <a:r>
              <a:rPr lang="en-US" dirty="0" smtClean="0"/>
              <a:t>) into your own </a:t>
            </a:r>
            <a:r>
              <a:rPr lang="en-US" dirty="0" smtClean="0"/>
              <a:t>words. </a:t>
            </a:r>
            <a:r>
              <a:rPr lang="en-US" dirty="0" smtClean="0"/>
              <a:t>Once again, it is necessary to cite summarized ideas to the original source. Summaries are significantly shorter than the original and take a wide overview of the source material.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 Internet sources </a:t>
            </a:r>
            <a:br>
              <a:rPr lang="en-US" dirty="0" smtClean="0"/>
            </a:br>
            <a:r>
              <a:rPr lang="en-US" dirty="0" smtClean="0"/>
              <a:t>(APA format)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SITE</a:t>
            </a:r>
          </a:p>
          <a:p>
            <a:r>
              <a:rPr lang="en-US" dirty="0" smtClean="0"/>
              <a:t>Citing an </a:t>
            </a:r>
            <a:r>
              <a:rPr lang="en-US" dirty="0" smtClean="0"/>
              <a:t>entire web site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reference an entire Web </a:t>
            </a:r>
            <a:r>
              <a:rPr lang="en-US" dirty="0" smtClean="0"/>
              <a:t>site (</a:t>
            </a:r>
            <a:r>
              <a:rPr lang="en-US" dirty="0" smtClean="0"/>
              <a:t>rather than a specific document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site), you may just give </a:t>
            </a:r>
            <a:r>
              <a:rPr lang="en-US" dirty="0" smtClean="0"/>
              <a:t>the address </a:t>
            </a:r>
            <a:r>
              <a:rPr lang="en-US" dirty="0" smtClean="0"/>
              <a:t>(URL) in the text. No </a:t>
            </a:r>
            <a:r>
              <a:rPr lang="en-US" dirty="0" smtClean="0"/>
              <a:t>works cited </a:t>
            </a:r>
            <a:r>
              <a:rPr lang="en-US" dirty="0" smtClean="0"/>
              <a:t>entry is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http:myproject.org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article from an online journal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Author. (date of article). Article title.</a:t>
            </a:r>
          </a:p>
          <a:p>
            <a:r>
              <a:rPr lang="en-US" sz="1800" dirty="0" smtClean="0"/>
              <a:t>     Journal Title, vol</a:t>
            </a:r>
            <a:r>
              <a:rPr lang="en-US" sz="1800" dirty="0" smtClean="0"/>
              <a:t>. (</a:t>
            </a:r>
            <a:r>
              <a:rPr lang="en-US" sz="1800" dirty="0" smtClean="0"/>
              <a:t>issue), pages.</a:t>
            </a:r>
          </a:p>
          <a:p>
            <a:r>
              <a:rPr lang="en-US" sz="1800" dirty="0" smtClean="0"/>
              <a:t>    Date information retrieved, from</a:t>
            </a:r>
          </a:p>
          <a:p>
            <a:r>
              <a:rPr lang="en-US" sz="1800" dirty="0" smtClean="0"/>
              <a:t>    URL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sz="1514" dirty="0" smtClean="0"/>
              <a:t>Jacobsen, J.W. (2001). A history of</a:t>
            </a:r>
          </a:p>
          <a:p>
            <a:r>
              <a:rPr lang="en-US" sz="1514" dirty="0" smtClean="0"/>
              <a:t>     facilitated communication. American</a:t>
            </a:r>
          </a:p>
          <a:p>
            <a:r>
              <a:rPr lang="en-US" sz="1514" dirty="0" smtClean="0"/>
              <a:t>     Psychologist, 50(2), 750-752. Retrieved</a:t>
            </a:r>
          </a:p>
          <a:p>
            <a:r>
              <a:rPr lang="en-US" sz="1514" dirty="0" smtClean="0"/>
              <a:t>     August 25, 2001, from</a:t>
            </a:r>
          </a:p>
          <a:p>
            <a:r>
              <a:rPr lang="en-US" sz="1514" dirty="0" smtClean="0"/>
              <a:t>     http//</a:t>
            </a:r>
            <a:r>
              <a:rPr lang="en-US" sz="1514" dirty="0" err="1" smtClean="0"/>
              <a:t>www.apa.org</a:t>
            </a:r>
            <a:r>
              <a:rPr lang="en-US" sz="1514" dirty="0" smtClean="0"/>
              <a:t>/journals/</a:t>
            </a:r>
          </a:p>
          <a:p>
            <a:r>
              <a:rPr lang="en-US" sz="1514" dirty="0" smtClean="0"/>
              <a:t>     </a:t>
            </a:r>
            <a:r>
              <a:rPr lang="en-US" sz="1514" dirty="0" err="1" smtClean="0"/>
              <a:t>jacobsen.html</a:t>
            </a:r>
            <a:endParaRPr lang="en-US" sz="1514" dirty="0" smtClean="0"/>
          </a:p>
          <a:p>
            <a:r>
              <a:rPr lang="en-US" sz="1514" dirty="0" smtClean="0"/>
              <a:t> </a:t>
            </a:r>
          </a:p>
          <a:p>
            <a:endParaRPr lang="en-US" sz="151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DOUBLE SPACE citations in </a:t>
            </a:r>
            <a:r>
              <a:rPr lang="en-US" sz="2800" dirty="0" smtClean="0"/>
              <a:t>your bibliography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article from </a:t>
            </a:r>
            <a:r>
              <a:rPr lang="en-US" dirty="0" smtClean="0"/>
              <a:t>an online </a:t>
            </a:r>
            <a:r>
              <a:rPr lang="en-US" dirty="0" smtClean="0"/>
              <a:t>newspaper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Author. (Year, Month Day). Article</a:t>
            </a:r>
          </a:p>
          <a:p>
            <a:r>
              <a:rPr lang="en-US" sz="1400" dirty="0" smtClean="0"/>
              <a:t>     title. Newspaper Title. Date</a:t>
            </a:r>
          </a:p>
          <a:p>
            <a:r>
              <a:rPr lang="en-US" sz="1400" dirty="0" smtClean="0"/>
              <a:t>     information retrieved, from</a:t>
            </a:r>
          </a:p>
          <a:p>
            <a:r>
              <a:rPr lang="en-US" sz="1400" dirty="0" smtClean="0"/>
              <a:t>     URL.</a:t>
            </a:r>
            <a:endParaRPr lang="en-US" sz="1400" dirty="0" smtClean="0"/>
          </a:p>
          <a:p>
            <a:endParaRPr lang="en-US" dirty="0" smtClean="0"/>
          </a:p>
          <a:p>
            <a:r>
              <a:rPr lang="en-US" sz="1297" dirty="0" smtClean="0"/>
              <a:t>Pear, R. (2003, January 2). Gains reported</a:t>
            </a:r>
          </a:p>
          <a:p>
            <a:r>
              <a:rPr lang="en-US" sz="1297" dirty="0" smtClean="0"/>
              <a:t>   </a:t>
            </a:r>
            <a:r>
              <a:rPr lang="en-US" sz="1297" dirty="0" smtClean="0"/>
              <a:t>     </a:t>
            </a:r>
            <a:r>
              <a:rPr lang="en-US" sz="1297" dirty="0" smtClean="0"/>
              <a:t>for children of welfare to work families.</a:t>
            </a:r>
          </a:p>
          <a:p>
            <a:r>
              <a:rPr lang="en-US" sz="1297" dirty="0" smtClean="0"/>
              <a:t>  </a:t>
            </a:r>
            <a:r>
              <a:rPr lang="en-US" sz="1297" dirty="0" smtClean="0"/>
              <a:t>      </a:t>
            </a:r>
            <a:r>
              <a:rPr lang="en-US" sz="1297" dirty="0" smtClean="0"/>
              <a:t>The New York Times on the Web.</a:t>
            </a:r>
          </a:p>
          <a:p>
            <a:r>
              <a:rPr lang="en-US" sz="1297" dirty="0" smtClean="0"/>
              <a:t>    </a:t>
            </a:r>
            <a:r>
              <a:rPr lang="en-US" sz="1297" dirty="0" smtClean="0"/>
              <a:t>    Retrieved </a:t>
            </a:r>
            <a:r>
              <a:rPr lang="en-US" sz="1297" dirty="0" smtClean="0"/>
              <a:t>January 4, 2003, from</a:t>
            </a:r>
          </a:p>
          <a:p>
            <a:r>
              <a:rPr lang="en-US" sz="1297" dirty="0" smtClean="0"/>
              <a:t>  </a:t>
            </a:r>
            <a:r>
              <a:rPr lang="en-US" sz="1297" dirty="0" smtClean="0"/>
              <a:t>      </a:t>
            </a:r>
            <a:r>
              <a:rPr lang="en-US" sz="1297" dirty="0" smtClean="0"/>
              <a:t>http://www.nytimes.com/2003/01/2/</a:t>
            </a:r>
          </a:p>
          <a:p>
            <a:r>
              <a:rPr lang="en-US" sz="1297" dirty="0" smtClean="0"/>
              <a:t>   </a:t>
            </a:r>
            <a:r>
              <a:rPr lang="en-US" sz="1297" dirty="0" smtClean="0"/>
              <a:t>     </a:t>
            </a:r>
            <a:r>
              <a:rPr lang="en-US" sz="1297" dirty="0" err="1" smtClean="0"/>
              <a:t>WELF.html</a:t>
            </a:r>
            <a:r>
              <a:rPr lang="en-US" sz="1297" dirty="0" smtClean="0"/>
              <a:t>.</a:t>
            </a:r>
          </a:p>
          <a:p>
            <a:endParaRPr lang="en-US" sz="129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Machine for books </a:t>
            </a:r>
            <a:endParaRPr lang="en-US" dirty="0"/>
          </a:p>
        </p:txBody>
      </p:sp>
      <p:pic>
        <p:nvPicPr>
          <p:cNvPr id="4" name="Picture 3" descr="Screen shot 2012-10-17 at 10.26.23 PM.png"/>
          <p:cNvPicPr>
            <a:picLocks noGrp="1" noChangeAspect="1"/>
          </p:cNvPicPr>
          <p:nvPr/>
        </p:nvPicPr>
        <p:blipFill>
          <a:blip r:embed="rId2"/>
          <a:srcRect l="-36654" r="-36654"/>
          <a:stretch>
            <a:fillRect/>
          </a:stretch>
        </p:blipFill>
        <p:spPr>
          <a:xfrm>
            <a:off x="436551" y="1900071"/>
            <a:ext cx="7917441" cy="465268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125</TotalTime>
  <Words>835</Words>
  <Application>Microsoft Macintosh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NoTE CARDS ARE YOUR FRIEND! </vt:lpstr>
      <vt:lpstr>Note taking</vt:lpstr>
      <vt:lpstr>Paraphrase (What?!?)</vt:lpstr>
      <vt:lpstr>6 Steps to Effective Paraphrasing</vt:lpstr>
      <vt:lpstr>Quotations, Paraphrasing and Summarizing, OH MY! </vt:lpstr>
      <vt:lpstr>How to cite Internet sources  (APA format)</vt:lpstr>
      <vt:lpstr>Continued…</vt:lpstr>
      <vt:lpstr>DOUBLE SPACE citations in your bibliography</vt:lpstr>
      <vt:lpstr>Citation Machine for books </vt:lpstr>
      <vt:lpstr>Citation Machine for web pages</vt:lpstr>
      <vt:lpstr>Slide 11</vt:lpstr>
    </vt:vector>
  </TitlesOfParts>
  <Company>Commuter Tutors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CARDS ARE YOUR FRIEND! </dc:title>
  <dc:creator>Jessica Hadfield</dc:creator>
  <cp:lastModifiedBy>Jessica Hadfield</cp:lastModifiedBy>
  <cp:revision>4</cp:revision>
  <dcterms:created xsi:type="dcterms:W3CDTF">2012-10-21T16:59:57Z</dcterms:created>
  <dcterms:modified xsi:type="dcterms:W3CDTF">2012-10-21T19:05:36Z</dcterms:modified>
</cp:coreProperties>
</file>