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9" r:id="rId3"/>
    <p:sldId id="264" r:id="rId4"/>
    <p:sldId id="257" r:id="rId5"/>
    <p:sldId id="260" r:id="rId6"/>
    <p:sldId id="261" r:id="rId7"/>
    <p:sldId id="258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6B99-645B-8845-B3DA-B54669566F33}" type="datetimeFigureOut">
              <a:rPr lang="en-US" smtClean="0"/>
              <a:t>10/21/12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BBC-5A52-8F4B-AD50-EEA2A81987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6B99-645B-8845-B3DA-B54669566F33}" type="datetimeFigureOut">
              <a:rPr lang="en-US" smtClean="0"/>
              <a:t>10/21/12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BBC-5A52-8F4B-AD50-EEA2A81987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6B99-645B-8845-B3DA-B54669566F33}" type="datetimeFigureOut">
              <a:rPr lang="en-US" smtClean="0"/>
              <a:t>10/21/12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BBC-5A52-8F4B-AD50-EEA2A819878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507D6B99-645B-8845-B3DA-B54669566F33}" type="datetimeFigureOut">
              <a:rPr lang="en-US" smtClean="0"/>
              <a:t>10/21/12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BBC-5A52-8F4B-AD50-EEA2A819878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6B99-645B-8845-B3DA-B54669566F33}" type="datetimeFigureOut">
              <a:rPr lang="en-US" smtClean="0"/>
              <a:t>10/21/12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BBC-5A52-8F4B-AD50-EEA2A819878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6B99-645B-8845-B3DA-B54669566F33}" type="datetimeFigureOut">
              <a:rPr lang="en-US" smtClean="0"/>
              <a:t>10/21/12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6B99-645B-8845-B3DA-B54669566F33}" type="datetimeFigureOut">
              <a:rPr lang="en-US" smtClean="0"/>
              <a:t>10/21/12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BBC-5A52-8F4B-AD50-EEA2A819878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6B99-645B-8845-B3DA-B54669566F33}" type="datetimeFigureOut">
              <a:rPr lang="en-US" smtClean="0"/>
              <a:t>10/21/12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BBC-5A52-8F4B-AD50-EEA2A819878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6B99-645B-8845-B3DA-B54669566F33}" type="datetimeFigureOut">
              <a:rPr lang="en-US" smtClean="0"/>
              <a:t>10/21/12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BBC-5A52-8F4B-AD50-EEA2A81987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6B99-645B-8845-B3DA-B54669566F33}" type="datetimeFigureOut">
              <a:rPr lang="en-US" smtClean="0"/>
              <a:t>10/21/12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BBC-5A52-8F4B-AD50-EEA2A819878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6B99-645B-8845-B3DA-B54669566F33}" type="datetimeFigureOut">
              <a:rPr lang="en-US" smtClean="0"/>
              <a:t>10/21/12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BBC-5A52-8F4B-AD50-EEA2A81987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6B99-645B-8845-B3DA-B54669566F33}" type="datetimeFigureOut">
              <a:rPr lang="en-US" smtClean="0"/>
              <a:t>10/21/12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BBC-5A52-8F4B-AD50-EEA2A81987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D6B99-645B-8845-B3DA-B54669566F33}" type="datetimeFigureOut">
              <a:rPr lang="en-US" smtClean="0"/>
              <a:t>10/21/12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FCBBC-5A52-8F4B-AD50-EEA2A8198784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Paper Writing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you should know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Quotations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phrase or passage from a book, poem,</a:t>
            </a:r>
            <a:r>
              <a:rPr lang="en-US" dirty="0" smtClean="0"/>
              <a:t> or online journal that is used to support </a:t>
            </a:r>
            <a:r>
              <a:rPr lang="en-US" dirty="0" smtClean="0"/>
              <a:t>a point </a:t>
            </a:r>
            <a:r>
              <a:rPr lang="en-US" dirty="0" smtClean="0"/>
              <a:t>or argument. </a:t>
            </a:r>
          </a:p>
          <a:p>
            <a:r>
              <a:rPr lang="en-US" dirty="0" smtClean="0"/>
              <a:t>Quotations must be followed by in-text citations. </a:t>
            </a:r>
          </a:p>
          <a:p>
            <a:r>
              <a:rPr lang="en-US" dirty="0" smtClean="0"/>
              <a:t>It is important to use citations to give credit to the hard-working author and avoid </a:t>
            </a:r>
            <a:r>
              <a:rPr lang="en-US" u="sng" dirty="0" smtClean="0"/>
              <a:t>plagiarism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list titles in your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Italicize</a:t>
            </a:r>
            <a:r>
              <a:rPr lang="en-US" dirty="0" smtClean="0"/>
              <a:t> or</a:t>
            </a:r>
            <a:r>
              <a:rPr lang="en-US" u="sng" dirty="0" smtClean="0"/>
              <a:t> underline </a:t>
            </a:r>
            <a:r>
              <a:rPr lang="en-US" dirty="0" smtClean="0"/>
              <a:t>the titles of longer works such as books. </a:t>
            </a:r>
          </a:p>
          <a:p>
            <a:r>
              <a:rPr lang="en-US" dirty="0" smtClean="0"/>
              <a:t>Put “quotation marks” around the titles of shorter works such as journal articles.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Quotations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  </a:t>
            </a:r>
            <a:endParaRPr lang="en-US" i="1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0" y="1905000"/>
            <a:ext cx="9144000" cy="3733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If </a:t>
            </a:r>
            <a:r>
              <a:rPr lang="en-US" sz="2000" dirty="0" smtClean="0"/>
              <a:t>you are directly quoting from a work, you will need to include the author, year of publication, and the page number for the reference </a:t>
            </a:r>
            <a:r>
              <a:rPr lang="en-US" sz="2000" dirty="0" smtClean="0"/>
              <a:t>(followed </a:t>
            </a:r>
            <a:r>
              <a:rPr lang="en-US" sz="2000" dirty="0" smtClean="0"/>
              <a:t>by "</a:t>
            </a:r>
            <a:r>
              <a:rPr lang="en-US" sz="2000" dirty="0" err="1" smtClean="0"/>
              <a:t>p</a:t>
            </a:r>
            <a:r>
              <a:rPr lang="en-US" sz="2000" dirty="0" smtClean="0"/>
              <a:t>.").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r>
              <a:rPr lang="en-US" sz="2000" dirty="0" smtClean="0"/>
              <a:t>Introduce </a:t>
            </a:r>
            <a:r>
              <a:rPr lang="en-US" sz="2000" dirty="0" smtClean="0"/>
              <a:t>the quotation with a signal phrase that includes the author's last name followed by the date of publication in parentheses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According </a:t>
            </a:r>
            <a:r>
              <a:rPr lang="en-US" sz="2000" dirty="0" smtClean="0"/>
              <a:t>to Jones (1998), "Students often had difficulty using APA style, especially when it was their first time" (</a:t>
            </a:r>
            <a:r>
              <a:rPr lang="en-US" sz="2000" dirty="0" err="1" smtClean="0"/>
              <a:t>p</a:t>
            </a:r>
            <a:r>
              <a:rPr lang="en-US" sz="2000" dirty="0" smtClean="0"/>
              <a:t>. 199).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Short quotations continued…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     Jones (1998) found "students often had difficulty using APA style" (p. 199); what implications does this have for teachers?</a:t>
            </a:r>
          </a:p>
          <a:p>
            <a:r>
              <a:rPr lang="en-US" smtClean="0"/>
              <a:t>       If the author is not named in a signal phrase, place the author's last name, the year of publication, and the page number in parentheses after the quotation.</a:t>
            </a:r>
          </a:p>
          <a:p>
            <a:r>
              <a:rPr lang="en-US" smtClean="0"/>
              <a:t>      She stated, "Students often had difficulty using APA style" (Jones, 1998, p. 199), but she did not offer an explanation as to why.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Signal phrases are an </a:t>
            </a:r>
            <a:r>
              <a:rPr lang="en-US" u="sng" dirty="0" smtClean="0"/>
              <a:t>important</a:t>
            </a:r>
            <a:r>
              <a:rPr lang="en-US" dirty="0" smtClean="0"/>
              <a:t> part of research writing.  APA style requires authors to use the past tense or past perfect tense when using signal phrases to describe earlier research, for example, </a:t>
            </a:r>
          </a:p>
          <a:p>
            <a:pPr lvl="2"/>
            <a:r>
              <a:rPr lang="en-US" dirty="0" smtClean="0"/>
              <a:t>Jones (1998) found</a:t>
            </a:r>
          </a:p>
          <a:p>
            <a:pPr lvl="2"/>
            <a:r>
              <a:rPr lang="en-US" dirty="0" smtClean="0"/>
              <a:t>Jones (1998) has found</a:t>
            </a:r>
          </a:p>
          <a:p>
            <a:pPr>
              <a:buNone/>
            </a:pPr>
            <a:r>
              <a:rPr lang="en-US" dirty="0" smtClean="0"/>
              <a:t> THEY…</a:t>
            </a:r>
          </a:p>
          <a:p>
            <a:pPr lvl="1"/>
            <a:r>
              <a:rPr lang="en-US" dirty="0" smtClean="0"/>
              <a:t>introduce </a:t>
            </a:r>
            <a:r>
              <a:rPr lang="en-US" dirty="0" smtClean="0"/>
              <a:t>source </a:t>
            </a:r>
            <a:r>
              <a:rPr lang="en-US" dirty="0" smtClean="0"/>
              <a:t>material</a:t>
            </a:r>
            <a:endParaRPr lang="en-US" dirty="0" smtClean="0"/>
          </a:p>
          <a:p>
            <a:pPr lvl="1"/>
            <a:r>
              <a:rPr lang="en-US" dirty="0" smtClean="0"/>
              <a:t>indicate </a:t>
            </a:r>
            <a:r>
              <a:rPr lang="en-US" dirty="0" smtClean="0"/>
              <a:t>where source </a:t>
            </a:r>
            <a:r>
              <a:rPr lang="en-US" dirty="0" smtClean="0"/>
              <a:t>material </a:t>
            </a:r>
            <a:r>
              <a:rPr lang="en-US" dirty="0" smtClean="0"/>
              <a:t>comes </a:t>
            </a:r>
            <a:r>
              <a:rPr lang="en-US" dirty="0" smtClean="0"/>
              <a:t>from</a:t>
            </a:r>
          </a:p>
          <a:p>
            <a:pPr lvl="1"/>
            <a:r>
              <a:rPr lang="en-US" dirty="0" smtClean="0"/>
              <a:t>shape </a:t>
            </a:r>
            <a:r>
              <a:rPr lang="en-US" dirty="0" smtClean="0"/>
              <a:t>your reader’s response to a source through appropriate word </a:t>
            </a:r>
            <a:r>
              <a:rPr lang="en-US" dirty="0" smtClean="0"/>
              <a:t>choice</a:t>
            </a:r>
          </a:p>
          <a:p>
            <a:r>
              <a:rPr lang="en-US" dirty="0" smtClean="0"/>
              <a:t>Signal Phrases can be a single word, phrase, or sentence.</a:t>
            </a:r>
          </a:p>
          <a:p>
            <a:r>
              <a:rPr lang="en-US" dirty="0" smtClean="0"/>
              <a:t>They can appear before or after a quote, paraphrase, or summary.</a:t>
            </a:r>
          </a:p>
          <a:p>
            <a:r>
              <a:rPr lang="en-US" dirty="0" smtClean="0"/>
              <a:t>They often include verbs; be sure your word choice fits the context of the source.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Citations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citation is a </a:t>
            </a:r>
            <a:r>
              <a:rPr lang="en-US" dirty="0" smtClean="0"/>
              <a:t>short note recognizing a source of information or of a quoted </a:t>
            </a:r>
            <a:r>
              <a:rPr lang="en-US" dirty="0" smtClean="0"/>
              <a:t>passage. </a:t>
            </a:r>
          </a:p>
          <a:p>
            <a:r>
              <a:rPr lang="en-US" dirty="0" smtClean="0"/>
              <a:t>You will create citations using </a:t>
            </a:r>
            <a:r>
              <a:rPr lang="en-US" sz="2800" dirty="0" smtClean="0"/>
              <a:t>Citation Machine</a:t>
            </a:r>
            <a:r>
              <a:rPr lang="en-US" dirty="0" smtClean="0"/>
              <a:t>.  The citations that you create will be used in your paper (in-text citation format) and to make your  bibliography. </a:t>
            </a:r>
          </a:p>
          <a:p>
            <a:r>
              <a:rPr lang="en-US" dirty="0" smtClean="0"/>
              <a:t>A</a:t>
            </a:r>
            <a:r>
              <a:rPr lang="en-US" dirty="0" smtClean="0"/>
              <a:t> bibliography is a list of  the sources that you used to write your paper.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Word Verbs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Verbs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Acknowledges       Confirms Describes                 </a:t>
            </a:r>
            <a:r>
              <a:rPr lang="en-US" dirty="0" smtClean="0"/>
              <a:t>Explains Informs</a:t>
            </a:r>
            <a:r>
              <a:rPr lang="en-US" dirty="0" smtClean="0"/>
              <a:t>                     Points </a:t>
            </a:r>
            <a:r>
              <a:rPr lang="en-US" dirty="0" smtClean="0"/>
              <a:t>out </a:t>
            </a:r>
            <a:r>
              <a:rPr lang="en-US" dirty="0" smtClean="0"/>
              <a:t>Reflects                     </a:t>
            </a:r>
            <a:r>
              <a:rPr lang="en-US" dirty="0" smtClean="0"/>
              <a:t>Signals</a:t>
            </a:r>
          </a:p>
          <a:p>
            <a:r>
              <a:rPr lang="en-US" dirty="0" smtClean="0"/>
              <a:t>Adds</a:t>
            </a:r>
            <a:r>
              <a:rPr lang="en-US" dirty="0" smtClean="0"/>
              <a:t>                          Connects </a:t>
            </a:r>
            <a:r>
              <a:rPr lang="en-US" dirty="0" smtClean="0"/>
              <a:t>Develops</a:t>
            </a:r>
            <a:r>
              <a:rPr lang="en-US" dirty="0" smtClean="0"/>
              <a:t>                 Expresses </a:t>
            </a:r>
            <a:r>
              <a:rPr lang="en-US" dirty="0" smtClean="0"/>
              <a:t>Insists</a:t>
            </a:r>
            <a:r>
              <a:rPr lang="en-US" dirty="0" smtClean="0"/>
              <a:t>                       Prepares  </a:t>
            </a:r>
            <a:r>
              <a:rPr lang="en-US" dirty="0" smtClean="0"/>
              <a:t>Maintains </a:t>
            </a:r>
            <a:r>
              <a:rPr lang="en-US" dirty="0" smtClean="0"/>
              <a:t>               Specifies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Admits</a:t>
            </a:r>
            <a:r>
              <a:rPr lang="en-US" dirty="0" smtClean="0"/>
              <a:t>           Considers </a:t>
            </a:r>
            <a:r>
              <a:rPr lang="en-US" dirty="0" smtClean="0"/>
              <a:t>Discusses</a:t>
            </a:r>
            <a:r>
              <a:rPr lang="en-US" dirty="0" smtClean="0"/>
              <a:t>      Extrapolates </a:t>
            </a:r>
            <a:r>
              <a:rPr lang="en-US" dirty="0" smtClean="0"/>
              <a:t>Introduces</a:t>
            </a:r>
            <a:r>
              <a:rPr lang="en-US" dirty="0" smtClean="0"/>
              <a:t>    Presents </a:t>
            </a:r>
            <a:r>
              <a:rPr lang="en-US" dirty="0" smtClean="0"/>
              <a:t>Reiterates</a:t>
            </a:r>
            <a:r>
              <a:rPr lang="en-US" dirty="0" smtClean="0"/>
              <a:t>     Speculates</a:t>
            </a:r>
            <a:endParaRPr lang="en-US" dirty="0" smtClean="0"/>
          </a:p>
          <a:p>
            <a:r>
              <a:rPr lang="en-US" dirty="0" smtClean="0"/>
              <a:t>Advances</a:t>
            </a:r>
            <a:r>
              <a:rPr lang="en-US" dirty="0" smtClean="0"/>
              <a:t>      Contends </a:t>
            </a:r>
            <a:r>
              <a:rPr lang="en-US" dirty="0" smtClean="0"/>
              <a:t>Discloses</a:t>
            </a:r>
            <a:r>
              <a:rPr lang="en-US" dirty="0" smtClean="0"/>
              <a:t>       Finds       </a:t>
            </a:r>
          </a:p>
          <a:p>
            <a:pPr>
              <a:buNone/>
            </a:pPr>
            <a:r>
              <a:rPr lang="en-US" dirty="0" smtClean="0"/>
              <a:t>       Promises        </a:t>
            </a:r>
            <a:r>
              <a:rPr lang="en-US" dirty="0" smtClean="0"/>
              <a:t>States</a:t>
            </a:r>
          </a:p>
          <a:p>
            <a:r>
              <a:rPr lang="en-US" dirty="0" smtClean="0"/>
              <a:t>Affirms            </a:t>
            </a:r>
            <a:r>
              <a:rPr lang="en-US" dirty="0" smtClean="0"/>
              <a:t>Contradicts Discounts</a:t>
            </a:r>
            <a:r>
              <a:rPr lang="en-US" dirty="0" smtClean="0"/>
              <a:t>      Focuses </a:t>
            </a:r>
            <a:r>
              <a:rPr lang="en-US" dirty="0" smtClean="0"/>
              <a:t>on</a:t>
            </a:r>
            <a:r>
              <a:rPr lang="en-US" dirty="0" smtClean="0"/>
              <a:t>    Means             Proposes       Relates           Submits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Word Verbs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Agrees</a:t>
            </a:r>
            <a:r>
              <a:rPr lang="en-US" dirty="0" smtClean="0"/>
              <a:t>              Contrasts Discovers        </a:t>
            </a:r>
            <a:r>
              <a:rPr lang="en-US" dirty="0" smtClean="0"/>
              <a:t>Grants</a:t>
            </a:r>
            <a:r>
              <a:rPr lang="en-US" dirty="0" smtClean="0"/>
              <a:t>          Narrates          </a:t>
            </a:r>
            <a:r>
              <a:rPr lang="en-US" dirty="0" smtClean="0"/>
              <a:t>Proves</a:t>
            </a:r>
            <a:r>
              <a:rPr lang="en-US" dirty="0" smtClean="0"/>
              <a:t>         Remarks          Suggests</a:t>
            </a:r>
          </a:p>
          <a:p>
            <a:r>
              <a:rPr lang="en-US" dirty="0" smtClean="0"/>
              <a:t>Creates            </a:t>
            </a:r>
            <a:r>
              <a:rPr lang="en-US" dirty="0" smtClean="0"/>
              <a:t>Disputes </a:t>
            </a:r>
            <a:r>
              <a:rPr lang="en-US" dirty="0" smtClean="0"/>
              <a:t>Highlights       Negates</a:t>
            </a:r>
          </a:p>
          <a:p>
            <a:pPr>
              <a:buNone/>
            </a:pPr>
            <a:r>
              <a:rPr lang="en-US" dirty="0" smtClean="0"/>
              <a:t>       Supports          Analyzes          Declares           Reports</a:t>
            </a:r>
          </a:p>
          <a:p>
            <a:pPr>
              <a:buNone/>
            </a:pPr>
            <a:r>
              <a:rPr lang="en-US" dirty="0" smtClean="0"/>
              <a:t>       Documents   Hypothesizes </a:t>
            </a:r>
            <a:r>
              <a:rPr lang="en-US" dirty="0" smtClean="0"/>
              <a:t>Notes</a:t>
            </a:r>
            <a:r>
              <a:rPr lang="en-US" dirty="0" smtClean="0"/>
              <a:t>               Questions </a:t>
            </a:r>
          </a:p>
          <a:p>
            <a:r>
              <a:rPr lang="en-US" dirty="0" smtClean="0"/>
              <a:t>Argues</a:t>
            </a:r>
            <a:r>
              <a:rPr lang="en-US" dirty="0" smtClean="0"/>
              <a:t>             Defines </a:t>
            </a:r>
            <a:r>
              <a:rPr lang="en-US" dirty="0" smtClean="0"/>
              <a:t>Emphasizes</a:t>
            </a:r>
            <a:r>
              <a:rPr lang="en-US" dirty="0" smtClean="0"/>
              <a:t>    Illuminates Notices            Recognizes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Observes        </a:t>
            </a:r>
            <a:r>
              <a:rPr lang="en-US" dirty="0" smtClean="0"/>
              <a:t>Recommends Reveals</a:t>
            </a:r>
            <a:r>
              <a:rPr lang="en-US" dirty="0" smtClean="0"/>
              <a:t>            Thinks</a:t>
            </a:r>
          </a:p>
          <a:p>
            <a:r>
              <a:rPr lang="en-US" dirty="0" smtClean="0"/>
              <a:t>Demonstrates    Establishes </a:t>
            </a:r>
            <a:r>
              <a:rPr lang="en-US" dirty="0" smtClean="0"/>
              <a:t>Implies</a:t>
            </a:r>
            <a:r>
              <a:rPr lang="en-US" dirty="0" smtClean="0"/>
              <a:t>                Offers     Recounts             Says 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Theorizes</a:t>
            </a:r>
            <a:r>
              <a:rPr lang="en-US" dirty="0" smtClean="0"/>
              <a:t>            Denies Estimates           </a:t>
            </a:r>
            <a:r>
              <a:rPr lang="en-US" dirty="0" smtClean="0"/>
              <a:t>Indicates </a:t>
            </a:r>
            <a:r>
              <a:rPr lang="en-US" dirty="0" smtClean="0"/>
              <a:t>Organizes            </a:t>
            </a:r>
            <a:r>
              <a:rPr lang="en-US" dirty="0" smtClean="0"/>
              <a:t>Refers</a:t>
            </a:r>
            <a:r>
              <a:rPr lang="en-US" dirty="0" smtClean="0"/>
              <a:t>            Sees                       </a:t>
            </a:r>
            <a:r>
              <a:rPr lang="en-US" dirty="0" smtClean="0"/>
              <a:t>Writes</a:t>
            </a:r>
          </a:p>
          <a:p>
            <a:r>
              <a:rPr lang="en-US" dirty="0" smtClean="0"/>
              <a:t>Shows</a:t>
            </a:r>
            <a:r>
              <a:rPr lang="en-US" dirty="0" smtClean="0"/>
              <a:t>                   Verifies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1735138"/>
            <a:ext cx="3932238" cy="742950"/>
          </a:xfrm>
        </p:spPr>
        <p:txBody>
          <a:bodyPr/>
          <a:lstStyle/>
          <a:p>
            <a:r>
              <a:rPr lang="en-US" dirty="0" smtClean="0"/>
              <a:t>More verbs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5211763" y="1735138"/>
            <a:ext cx="3932237" cy="742950"/>
          </a:xfrm>
        </p:spPr>
        <p:txBody>
          <a:bodyPr/>
          <a:lstStyle/>
          <a:p>
            <a:r>
              <a:rPr lang="en-US" dirty="0" smtClean="0"/>
              <a:t>Even more verbs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221</TotalTime>
  <Words>574</Words>
  <Application>Microsoft Macintosh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Focus</vt:lpstr>
      <vt:lpstr>Research Paper Writing </vt:lpstr>
      <vt:lpstr>Quotations 101</vt:lpstr>
      <vt:lpstr>How to list titles in your writing</vt:lpstr>
      <vt:lpstr>Short Quotations</vt:lpstr>
      <vt:lpstr>Short quotations continued…</vt:lpstr>
      <vt:lpstr>Signal Phrases</vt:lpstr>
      <vt:lpstr>Citations 101</vt:lpstr>
      <vt:lpstr>Signal Word Verbs </vt:lpstr>
      <vt:lpstr>Signal Word Verbs </vt:lpstr>
    </vt:vector>
  </TitlesOfParts>
  <Company>Commuter Tutors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Paper Writing </dc:title>
  <dc:creator>Jessica Hadfield</dc:creator>
  <cp:lastModifiedBy>Jessica Hadfield</cp:lastModifiedBy>
  <cp:revision>1</cp:revision>
  <dcterms:created xsi:type="dcterms:W3CDTF">2012-10-21T15:24:38Z</dcterms:created>
  <dcterms:modified xsi:type="dcterms:W3CDTF">2012-10-21T19:06:08Z</dcterms:modified>
</cp:coreProperties>
</file>